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muel Čaniga" initials="SČ" lastIdx="1" clrIdx="0">
    <p:extLst>
      <p:ext uri="{19B8F6BF-5375-455C-9EA6-DF929625EA0E}">
        <p15:presenceInfo xmlns:p15="http://schemas.microsoft.com/office/powerpoint/2012/main" userId="S::samuel.caniga@piaristi-pd.sk::fc4ef1e5-6954-4057-a4c7-31526b4760f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7FF"/>
    <a:srgbClr val="DEB7FF"/>
    <a:srgbClr val="FAB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86358" autoAdjust="0"/>
  </p:normalViewPr>
  <p:slideViewPr>
    <p:cSldViewPr snapToGrid="0">
      <p:cViewPr>
        <p:scale>
          <a:sx n="50" d="100"/>
          <a:sy n="50" d="100"/>
        </p:scale>
        <p:origin x="1354" y="54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17E5DE-A4BF-4DBE-A793-E32F555ADA6C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101329-80A1-4981-B908-BCEF0F31D865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56792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101329-80A1-4981-B908-BCEF0F31D865}" type="slidenum">
              <a:rPr lang="sk-SK" smtClean="0"/>
              <a:t>4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852579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36EF5-0955-4E59-A674-EE5D3B5D7935}" type="slidenum">
              <a:rPr lang="sk-SK" smtClean="0"/>
              <a:t>8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34298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101329-80A1-4981-B908-BCEF0F31D865}" type="slidenum">
              <a:rPr lang="sk-SK" smtClean="0"/>
              <a:t>9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11026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101329-80A1-4981-B908-BCEF0F31D865}" type="slidenum">
              <a:rPr lang="sk-SK" smtClean="0"/>
              <a:t>14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34375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F86EFDF-0C77-4613-A405-65CC14ABB9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052F9C8-1080-4136-BC73-6DEBA1037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0133CD8E-F0E7-467F-A667-1DF3F77DC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C7B539A4-1A35-4398-AEEE-FB4750D5E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F064310-51FC-462D-AB03-DBF779584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35371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060F95-1201-4634-BBEA-1DB8F59FC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22A5BBC3-C7F1-4A83-A4E0-1D8FC434CD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4BCFBA06-BB13-4183-872D-ECC3B1322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79ECA686-7ED7-4296-89A0-7719CDE0D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5FE6DAC-EB97-46D6-B249-B5C6CCF38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46388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67800CE7-5E47-491C-981C-B09E1DE457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3ADBB86B-144A-453C-BF33-6CE939B711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EDDFD3F-96C7-4C42-AF14-51DC73919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ED6B12F2-640D-4887-890E-0624915A9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CBC78DC7-39A7-4F5E-A28E-EC2CBF8C6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5933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D9BA067-7463-4163-BDEF-3972683F8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6E6B510-84F5-4441-AA1F-DB47A9BA2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CDB0EB8-3934-48F8-AF2A-B5C30CB68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D167602-19CC-4375-8289-101CC8246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9EE1C57-753E-4558-A9D5-92DF9C33B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36762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07E2D0D-36B8-4E3F-8030-96254EF2D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5E150751-E01E-42B8-BC9F-BB19B559FD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48E4799-6B41-46D9-86F6-AA5FD7891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CDB7854D-0F22-4020-BD9D-E06E4C0F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E68A9AB-520D-4E25-8BF4-15C5DB4F0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52306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31E97F9-7E3C-4E1C-AECB-C404687DF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E3C5D6B-9116-46ED-AE3B-9A4BCB793E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A2B313B1-B2A1-4573-B083-C110DB16F1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596E241A-652E-4785-8638-594E61E87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729DF00A-9653-4C4C-A70C-905ACB256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585DF4D4-D8D3-42C3-8A00-9EB57801D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86194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7F47436-F6D1-4AF7-B5E7-FF5DB6FAD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E5C94CC-9A8A-4945-A749-423F0EF39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8E99ADF3-3789-4FCB-996C-F00451AFC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B8C2B386-0E45-4B52-9FAB-33AC51673D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5F037BF8-797B-475A-ADBB-698067266E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4DEE9B2C-5D9E-4694-B7E8-295FC6E2E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DFFEA665-8641-48D2-B237-73180EE0A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D41E83C9-B1AB-447E-BE18-44BF8545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71283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6D3BA7B-AF39-473F-98AD-6BDF69D02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0FD53CEB-8FE9-4D8C-9892-9665D6BFF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A83C7E9F-FDC6-4DAB-B579-BB8C97E4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DF127EDB-094C-4A96-BA3A-A15FA1907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738494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3B6E5DCE-24F6-494E-96B0-70B5E4F39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28F4DBEB-B34D-45EE-99BE-BC266BAD8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A374F399-BDE9-424A-93FB-2667C8B4A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735696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F958207-EA77-42B4-900F-C0DB2FA5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8B5C252-E736-4CB8-8A21-EC2153837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D760C9C0-47A9-477B-8340-32F6B355F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DC6DEBA3-8B0B-417F-ACEA-6322A86C0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62DF562E-9653-43C0-B176-B6DA4DDE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23D43EBA-F270-4928-92F6-2911D9AA4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05529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D216666-1A07-4192-9793-CD4FA057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6978465A-BC49-46E2-B230-A81828DDEF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3062FD2-E272-42C2-BDBE-33B13ED53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CB0D5B0F-2FD3-49A2-94B9-90BD0738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5B98DFB1-83E5-412B-8B02-D7BDEEDE2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55A66830-64AB-433E-9812-17E0C13C5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7632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B02D6D34-92D4-489F-B4AC-22D8B60B7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EE51AA0F-168F-4613-ABE3-DF1435413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1307EE18-E033-45D9-B466-03178BEB01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29421-1FFD-41CC-8912-329AE82078B3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563D604-2C95-4088-8A02-6D23EDD699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A6AC610E-2134-47F7-BFD0-E9866C71AD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2093C-14BD-4F2E-9244-35B95315C6B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913363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nrad.sk/sk/c/pamatove-media-17145.html" TargetMode="External"/><Relationship Id="rId3" Type="http://schemas.openxmlformats.org/officeDocument/2006/relationships/hyperlink" Target="https://www.zones.sk/studentske-prace/informatika/25025-pamatove-media/" TargetMode="External"/><Relationship Id="rId7" Type="http://schemas.openxmlformats.org/officeDocument/2006/relationships/hyperlink" Target="https://www.fuego.sk/pocitace-a-kancelaria/pamatove-media" TargetMode="External"/><Relationship Id="rId2" Type="http://schemas.openxmlformats.org/officeDocument/2006/relationships/hyperlink" Target="https://informatika.zsjuhvv.sk/zaznamove-media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hama.sk/kategorie/pamatove-media/" TargetMode="External"/><Relationship Id="rId5" Type="http://schemas.openxmlformats.org/officeDocument/2006/relationships/hyperlink" Target="https://digitall.sk/prislusenstvo-mobily/pamatove-media" TargetMode="External"/><Relationship Id="rId4" Type="http://schemas.openxmlformats.org/officeDocument/2006/relationships/hyperlink" Target="https://sk.wikipedia.org/wiki/Pam%C3%A4%C5%A5_(po%C4%8D%C3%ADta%C4%8D)" TargetMode="External"/><Relationship Id="rId9" Type="http://schemas.openxmlformats.org/officeDocument/2006/relationships/hyperlink" Target="https://www.f-mobil.sk/pametova-media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 descr="Nadpis: Pamäťové média&#10;Autori: Samuel Čaniga a Dominik Nagy">
            <a:extLst>
              <a:ext uri="{FF2B5EF4-FFF2-40B4-BE49-F238E27FC236}">
                <a16:creationId xmlns:a16="http://schemas.microsoft.com/office/drawing/2014/main" id="{20825E37-57D4-4015-9B7F-CE3848AC22D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0580" y="1971303"/>
            <a:ext cx="10070840" cy="2915394"/>
          </a:xfrm>
        </p:spPr>
        <p:txBody>
          <a:bodyPr>
            <a:normAutofit fontScale="90000"/>
          </a:bodyPr>
          <a:lstStyle/>
          <a:p>
            <a:r>
              <a:rPr lang="sk-SK" sz="16600" dirty="0">
                <a:latin typeface="Segoe UI Variable Text Light" pitchFamily="2" charset="0"/>
                <a:ea typeface="Open sans" panose="020B0604020202020204" pitchFamily="34" charset="0"/>
                <a:cs typeface="Segoe UI Semilight" panose="020B0402040204020203" pitchFamily="34" charset="0"/>
              </a:rPr>
              <a:t>Pamäťové</a:t>
            </a:r>
            <a:r>
              <a:rPr lang="sk-SK" sz="6600" dirty="0">
                <a:latin typeface="Segoe UI Variable Text Light" pitchFamily="2" charset="0"/>
                <a:ea typeface="Open sans" panose="020B0604020202020204" pitchFamily="34" charset="0"/>
                <a:cs typeface="Segoe UI Semilight" panose="020B0402040204020203" pitchFamily="34" charset="0"/>
              </a:rPr>
              <a:t> Média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8C83DD3-6092-481E-B412-FC9108640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6151417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sk-SK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Nagy Dominik</a:t>
            </a:r>
          </a:p>
          <a:p>
            <a:pPr algn="r"/>
            <a:r>
              <a:rPr lang="sk-SK" sz="1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Čaniga Samuel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4A5B6DE9-687F-43BB-B0E2-03C8B8822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438352">
            <a:off x="-16442161" y="-20063671"/>
            <a:ext cx="19490161" cy="1929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3996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504B3C-CB45-4B98-B013-8C8138562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1640957"/>
          </a:xfrm>
        </p:spPr>
        <p:txBody>
          <a:bodyPr>
            <a:normAutofit/>
          </a:bodyPr>
          <a:lstStyle/>
          <a:p>
            <a: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Vyrovnávacia pamäť</a:t>
            </a:r>
            <a:b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(Cache)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03BB24FD-8C81-4357-AB5D-BE04356A1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6364" y="2141537"/>
            <a:ext cx="10515600" cy="4351338"/>
          </a:xfrm>
        </p:spPr>
        <p:txBody>
          <a:bodyPr>
            <a:normAutofit/>
          </a:bodyPr>
          <a:lstStyle/>
          <a:p>
            <a:r>
              <a:rPr lang="sk-SK" sz="4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Existuje viacero úrovní s rôznou veľkosťou  a rýchlosťou.</a:t>
            </a:r>
          </a:p>
          <a:p>
            <a:r>
              <a:rPr lang="sk-SK" sz="4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Ukladá často používané dáta a inštrukcie    z RAM.</a:t>
            </a:r>
          </a:p>
          <a:p>
            <a:r>
              <a:rPr lang="sk-SK" sz="4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Zvyšuje rýchlosť prístupu k dátam.</a:t>
            </a:r>
          </a:p>
        </p:txBody>
      </p:sp>
      <p:pic>
        <p:nvPicPr>
          <p:cNvPr id="7" name="Obrázok 6">
            <a:extLst>
              <a:ext uri="{FF2B5EF4-FFF2-40B4-BE49-F238E27FC236}">
                <a16:creationId xmlns:a16="http://schemas.microsoft.com/office/drawing/2014/main" id="{0289717B-278C-4281-B2E5-A2A1271EA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775" y="-1093471"/>
            <a:ext cx="6343650" cy="3571875"/>
          </a:xfrm>
          <a:prstGeom prst="rect">
            <a:avLst/>
          </a:prstGeom>
        </p:spPr>
      </p:pic>
      <p:pic>
        <p:nvPicPr>
          <p:cNvPr id="5" name="Obrázok 4">
            <a:extLst>
              <a:ext uri="{FF2B5EF4-FFF2-40B4-BE49-F238E27FC236}">
                <a16:creationId xmlns:a16="http://schemas.microsoft.com/office/drawing/2014/main" id="{99B5FF0A-C34C-4930-8EC1-E694DD19E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0106" y="7234085"/>
            <a:ext cx="4797055" cy="2500465"/>
          </a:xfrm>
          <a:prstGeom prst="rect">
            <a:avLst/>
          </a:prstGeom>
        </p:spPr>
      </p:pic>
      <p:pic>
        <p:nvPicPr>
          <p:cNvPr id="6" name="Obrázok 5">
            <a:extLst>
              <a:ext uri="{FF2B5EF4-FFF2-40B4-BE49-F238E27FC236}">
                <a16:creationId xmlns:a16="http://schemas.microsoft.com/office/drawing/2014/main" id="{6D7BA3FF-D997-4D93-8F3E-B884290097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1866" y="7341400"/>
            <a:ext cx="4797055" cy="2500465"/>
          </a:xfrm>
          <a:prstGeom prst="rect">
            <a:avLst/>
          </a:prstGeom>
        </p:spPr>
      </p:pic>
      <p:pic>
        <p:nvPicPr>
          <p:cNvPr id="8" name="Obrázok 7">
            <a:extLst>
              <a:ext uri="{FF2B5EF4-FFF2-40B4-BE49-F238E27FC236}">
                <a16:creationId xmlns:a16="http://schemas.microsoft.com/office/drawing/2014/main" id="{DAE7C091-E14A-48C2-B7E7-9D39AB284B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4458" y="-3007366"/>
            <a:ext cx="4410824" cy="231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74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3290859-E3D2-4E8D-A568-6BB366A75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40957"/>
          </a:xfrm>
        </p:spPr>
        <p:txBody>
          <a:bodyPr>
            <a:normAutofit/>
          </a:bodyPr>
          <a:lstStyle/>
          <a:p>
            <a: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Operačná pamäť</a:t>
            </a:r>
            <a:b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sk-SK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(Ram)</a:t>
            </a:r>
            <a:endParaRPr lang="sk-SK" sz="5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C3DB950F-1C89-48AE-BEB2-4F6E55A1A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8917" y="2141537"/>
            <a:ext cx="9596642" cy="4351338"/>
          </a:xfrm>
        </p:spPr>
        <p:txBody>
          <a:bodyPr>
            <a:normAutofit/>
          </a:bodyPr>
          <a:lstStyle/>
          <a:p>
            <a:r>
              <a:rPr lang="sk-SK" sz="4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RAM je hlavnou pamäťou počítača.</a:t>
            </a:r>
          </a:p>
          <a:p>
            <a:r>
              <a:rPr lang="sk-SK" sz="4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Ukladá spustené programy a dáta.</a:t>
            </a:r>
          </a:p>
          <a:p>
            <a:r>
              <a:rPr lang="sk-SK" sz="4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Je veľmi rýchla ale má obmedzenú kapacitu.</a:t>
            </a:r>
          </a:p>
        </p:txBody>
      </p:sp>
      <p:pic>
        <p:nvPicPr>
          <p:cNvPr id="7" name="Obrázok 6">
            <a:extLst>
              <a:ext uri="{FF2B5EF4-FFF2-40B4-BE49-F238E27FC236}">
                <a16:creationId xmlns:a16="http://schemas.microsoft.com/office/drawing/2014/main" id="{0ED2FBAA-AE32-47AE-B3A9-16BA3E71F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344" y="4357535"/>
            <a:ext cx="4797055" cy="2500465"/>
          </a:xfrm>
          <a:prstGeom prst="rect">
            <a:avLst/>
          </a:prstGeom>
        </p:spPr>
      </p:pic>
      <p:pic>
        <p:nvPicPr>
          <p:cNvPr id="8" name="Obrázok 7">
            <a:extLst>
              <a:ext uri="{FF2B5EF4-FFF2-40B4-BE49-F238E27FC236}">
                <a16:creationId xmlns:a16="http://schemas.microsoft.com/office/drawing/2014/main" id="{46DFDABA-5906-4A56-9910-F0D0589E6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584" y="4464850"/>
            <a:ext cx="4797055" cy="2500465"/>
          </a:xfrm>
          <a:prstGeom prst="rect">
            <a:avLst/>
          </a:prstGeom>
        </p:spPr>
      </p:pic>
      <p:pic>
        <p:nvPicPr>
          <p:cNvPr id="6" name="Obrázok 5">
            <a:extLst>
              <a:ext uri="{FF2B5EF4-FFF2-40B4-BE49-F238E27FC236}">
                <a16:creationId xmlns:a16="http://schemas.microsoft.com/office/drawing/2014/main" id="{4069D1A6-7046-4C4E-B55C-E1FC79DB60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059" y="-2746711"/>
            <a:ext cx="3631698" cy="2179380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CA89A93A-D9CF-4A6C-93DD-CB521EA83F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6725" y="-3672978"/>
            <a:ext cx="634365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834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E65FBDA-AAA8-4EFB-9B7A-4D6939A82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70707"/>
          </a:xfrm>
        </p:spPr>
        <p:txBody>
          <a:bodyPr>
            <a:normAutofit/>
          </a:bodyPr>
          <a:lstStyle/>
          <a:p>
            <a:r>
              <a:rPr lang="sk-SK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Permanentná pamäť</a:t>
            </a:r>
            <a:br>
              <a:rPr lang="sk-SK" dirty="0"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sk-SK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(Rom)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5283D12F-2CCD-487F-860B-CB431243C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7497" y="2035832"/>
            <a:ext cx="8526517" cy="4351338"/>
          </a:xfrm>
        </p:spPr>
        <p:txBody>
          <a:bodyPr>
            <a:normAutofit/>
          </a:bodyPr>
          <a:lstStyle/>
          <a:p>
            <a:r>
              <a:rPr lang="sk-SK" sz="4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Obsahuje základné programy a nastavenia.</a:t>
            </a:r>
          </a:p>
          <a:p>
            <a:r>
              <a:rPr lang="it-IT" sz="4800" b="0" i="0" dirty="0">
                <a:solidFill>
                  <a:srgbClr val="111111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Údaje sa jednorazovo uložia a nedajú sa meniť</a:t>
            </a:r>
            <a:endParaRPr lang="sk-SK" sz="48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sk-SK" sz="4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Nie je volatilná (Nevymaže sa po vypnutí počítača)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F1242698-EA6A-4084-92D2-6E4750DFC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209" y="110789"/>
            <a:ext cx="3631698" cy="2179380"/>
          </a:xfrm>
          <a:prstGeom prst="rect">
            <a:avLst/>
          </a:prstGeom>
        </p:spPr>
      </p:pic>
      <p:pic>
        <p:nvPicPr>
          <p:cNvPr id="6" name="Obrázok 5">
            <a:extLst>
              <a:ext uri="{FF2B5EF4-FFF2-40B4-BE49-F238E27FC236}">
                <a16:creationId xmlns:a16="http://schemas.microsoft.com/office/drawing/2014/main" id="{F4FAD40F-DB10-4CD0-BC63-A566E5614E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15656" y="-2711191"/>
            <a:ext cx="4797055" cy="2500465"/>
          </a:xfrm>
          <a:prstGeom prst="rect">
            <a:avLst/>
          </a:prstGeo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1209B626-C590-44A3-9E79-194F9AB48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57416" y="-2603876"/>
            <a:ext cx="4797055" cy="250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343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C8B2348-9FC1-46D2-A69C-5A32BCB64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Zdroje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77AC5CA-EBF5-4FD4-A403-B2061E16C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802" y="1593613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sk-SK" sz="32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Záznamové médiá – Informatika | ZŠ Juh (zsjuhvv.sk)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sk-SK" sz="32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Pamäťové média ~ Informatika | Zones.sk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sk-SK" sz="32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Pamäť (počítač) – Wikipédia (wikipedia.org)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sk-SK" sz="32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https://digitall.sk/prislusenstvo-mobily/pamatove-media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sk-SK" sz="32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https://www.hama.sk/kategorie/pamatove-media/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sk-SK" sz="32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https://www.fuego.sk/pocitace-a-kancelaria/pamatove-media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sk-SK" sz="32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https://www.conrad.sk/sk/c/pamatove-media-17145.html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sk-SK" sz="32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https://www.f-mobil.sk/pametova-media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0" indent="0">
              <a:buNone/>
            </a:pPr>
            <a:endParaRPr lang="sk-SK" sz="3200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9386291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lin ang="11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55DAAD9-BDB2-4773-B0B0-3341480ED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Ďakujeme za pozornosť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1DF6601-C32E-42F1-9F20-43330CACC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0972" y="1444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Nagy Dominik</a:t>
            </a:r>
          </a:p>
          <a:p>
            <a:pPr marL="0" indent="0">
              <a:buNone/>
            </a:pPr>
            <a:r>
              <a:rPr lang="sk-SK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Čaniga Samuel 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57300503-8F70-4684-8F5A-A630B7B06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363" y="0"/>
            <a:ext cx="9146980" cy="6858000"/>
          </a:xfrm>
          <a:prstGeom prst="rect">
            <a:avLst/>
          </a:prstGeom>
        </p:spPr>
      </p:pic>
      <p:pic>
        <p:nvPicPr>
          <p:cNvPr id="6" name="Obrázok 5">
            <a:extLst>
              <a:ext uri="{FF2B5EF4-FFF2-40B4-BE49-F238E27FC236}">
                <a16:creationId xmlns:a16="http://schemas.microsoft.com/office/drawing/2014/main" id="{0927B3EF-A72A-4BBE-989F-BE72E3B83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2998" y="6858000"/>
            <a:ext cx="1666318" cy="166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8792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55 2.22222E-6 L 0.00455 -0.56597 L 0.36159 2.22222E-6 L 0.00455 2.22222E-6 Z " pathEditMode="relative" rAng="0" ptsTypes="AAAA">
                                      <p:cBhvr>
                                        <p:cTn id="6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52" y="-28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>
            <a:extLst>
              <a:ext uri="{FF2B5EF4-FFF2-40B4-BE49-F238E27FC236}">
                <a16:creationId xmlns:a16="http://schemas.microsoft.com/office/drawing/2014/main" id="{3D5977EC-D224-4057-AC8F-20D9CB8CB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42987" y="-3299671"/>
            <a:ext cx="19490161" cy="19295259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90E509F0-1D05-41BF-ADA0-54B415B06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343" y="510041"/>
            <a:ext cx="10515600" cy="1325563"/>
          </a:xfrm>
        </p:spPr>
        <p:txBody>
          <a:bodyPr>
            <a:noAutofit/>
          </a:bodyPr>
          <a:lstStyle/>
          <a:p>
            <a:r>
              <a:rPr lang="sk-SK" sz="9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Pamäťové Média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A7656D4-DE67-4BCA-9239-AC9F46865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094" y="2141537"/>
            <a:ext cx="7335416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sk-SK" sz="4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Pamäťové média sú externé a nezávislé nosiče dát, ktoré využívajú fyzikálne princípy na záznam informácií. </a:t>
            </a:r>
          </a:p>
          <a:p>
            <a:r>
              <a:rPr lang="sk-SK" sz="4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Tieto médiá slúžia na uchovávanie dát mimo počítača alebo na prenos dát do počítača.</a:t>
            </a:r>
          </a:p>
          <a:p>
            <a:pPr marL="0" indent="0">
              <a:buNone/>
            </a:pPr>
            <a:endParaRPr lang="sk-SK" sz="30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6" name="Nadpis 1">
            <a:extLst>
              <a:ext uri="{FF2B5EF4-FFF2-40B4-BE49-F238E27FC236}">
                <a16:creationId xmlns:a16="http://schemas.microsoft.com/office/drawing/2014/main" id="{810D06E9-B49E-4998-B586-5944DEB40D35}"/>
              </a:ext>
            </a:extLst>
          </p:cNvPr>
          <p:cNvSpPr txBox="1">
            <a:spLocks/>
          </p:cNvSpPr>
          <p:nvPr/>
        </p:nvSpPr>
        <p:spPr>
          <a:xfrm rot="640328">
            <a:off x="8049985" y="-22877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Rozdelenie</a:t>
            </a:r>
          </a:p>
        </p:txBody>
      </p:sp>
    </p:spTree>
    <p:extLst>
      <p:ext uri="{BB962C8B-B14F-4D97-AF65-F5344CB8AC3E}">
        <p14:creationId xmlns:p14="http://schemas.microsoft.com/office/powerpoint/2010/main" val="202828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ok 3">
            <a:extLst>
              <a:ext uri="{FF2B5EF4-FFF2-40B4-BE49-F238E27FC236}">
                <a16:creationId xmlns:a16="http://schemas.microsoft.com/office/drawing/2014/main" id="{1B1DE7A1-AAEB-4A50-852B-E9DB283DD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650650">
            <a:off x="-8667395" y="-9238962"/>
            <a:ext cx="19490161" cy="19295259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350648A8-5484-4CA3-B0B3-40DFB23AD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485" y="408668"/>
            <a:ext cx="10515600" cy="1325563"/>
          </a:xfrm>
        </p:spPr>
        <p:txBody>
          <a:bodyPr>
            <a:noAutofit/>
          </a:bodyPr>
          <a:lstStyle/>
          <a:p>
            <a:r>
              <a:rPr lang="sk-SK" sz="9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Rozdelenie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7B4C030-B798-4D2F-B10C-9289861BE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686" y="1912711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Magnetické Média</a:t>
            </a:r>
          </a:p>
          <a:p>
            <a:pPr marL="514350" indent="-514350">
              <a:buFont typeface="+mj-lt"/>
              <a:buAutoNum type="arabicPeriod"/>
            </a:pP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Optické Média</a:t>
            </a:r>
          </a:p>
          <a:p>
            <a:pPr marL="514350" indent="-514350">
              <a:buFont typeface="+mj-lt"/>
              <a:buAutoNum type="arabicPeriod"/>
            </a:pP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Elektronické Média</a:t>
            </a:r>
          </a:p>
          <a:p>
            <a:pPr marL="514350" indent="-514350">
              <a:buFont typeface="+mj-lt"/>
              <a:buAutoNum type="arabicPeriod"/>
            </a:pP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Neelektronické Dátové nosiče</a:t>
            </a:r>
          </a:p>
        </p:txBody>
      </p:sp>
      <p:pic>
        <p:nvPicPr>
          <p:cNvPr id="10" name="Obrázok 9">
            <a:extLst>
              <a:ext uri="{FF2B5EF4-FFF2-40B4-BE49-F238E27FC236}">
                <a16:creationId xmlns:a16="http://schemas.microsoft.com/office/drawing/2014/main" id="{4A295126-1218-44B6-9B2B-71FE85C42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06692">
            <a:off x="13188644" y="-16121289"/>
            <a:ext cx="18034000" cy="18034000"/>
          </a:xfrm>
          <a:prstGeom prst="rect">
            <a:avLst/>
          </a:prstGeom>
        </p:spPr>
      </p:pic>
      <p:pic>
        <p:nvPicPr>
          <p:cNvPr id="6" name="Obrázok 5">
            <a:extLst>
              <a:ext uri="{FF2B5EF4-FFF2-40B4-BE49-F238E27FC236}">
                <a16:creationId xmlns:a16="http://schemas.microsoft.com/office/drawing/2014/main" id="{BD4E1022-179D-47DF-8478-E241BA4FBF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277">
            <a:off x="13122529" y="-900675"/>
            <a:ext cx="1114172" cy="1106488"/>
          </a:xfrm>
          <a:prstGeom prst="rect">
            <a:avLst/>
          </a:prstGeo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B3A30531-233D-498A-AA79-7B91F6835A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326609">
            <a:off x="16541802" y="1734231"/>
            <a:ext cx="1226193" cy="1152558"/>
          </a:xfrm>
          <a:prstGeom prst="rect">
            <a:avLst/>
          </a:prstGeom>
        </p:spPr>
      </p:pic>
      <p:pic>
        <p:nvPicPr>
          <p:cNvPr id="8" name="Obrázok 7">
            <a:extLst>
              <a:ext uri="{FF2B5EF4-FFF2-40B4-BE49-F238E27FC236}">
                <a16:creationId xmlns:a16="http://schemas.microsoft.com/office/drawing/2014/main" id="{3ED1A7D6-14C1-414C-8ED2-F329B5D040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60232">
            <a:off x="13929773" y="4361951"/>
            <a:ext cx="1038704" cy="1087659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DF373DEB-DC42-4D37-A523-3F26600B30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78941">
            <a:off x="14217149" y="2683907"/>
            <a:ext cx="2076656" cy="1384437"/>
          </a:xfrm>
          <a:prstGeom prst="rect">
            <a:avLst/>
          </a:prstGeom>
        </p:spPr>
      </p:pic>
      <p:sp>
        <p:nvSpPr>
          <p:cNvPr id="11" name="Nadpis 1">
            <a:extLst>
              <a:ext uri="{FF2B5EF4-FFF2-40B4-BE49-F238E27FC236}">
                <a16:creationId xmlns:a16="http://schemas.microsoft.com/office/drawing/2014/main" id="{F1BF8334-9018-48A7-B73C-911E0C0CCAFF}"/>
              </a:ext>
            </a:extLst>
          </p:cNvPr>
          <p:cNvSpPr txBox="1">
            <a:spLocks/>
          </p:cNvSpPr>
          <p:nvPr/>
        </p:nvSpPr>
        <p:spPr>
          <a:xfrm rot="21196646">
            <a:off x="4498522" y="-2215982"/>
            <a:ext cx="6398078" cy="11001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Magnetick</a:t>
            </a:r>
            <a:r>
              <a:rPr lang="sk-SK" sz="5400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é média</a:t>
            </a:r>
          </a:p>
        </p:txBody>
      </p:sp>
    </p:spTree>
    <p:extLst>
      <p:ext uri="{BB962C8B-B14F-4D97-AF65-F5344CB8AC3E}">
        <p14:creationId xmlns:p14="http://schemas.microsoft.com/office/powerpoint/2010/main" val="3798817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>
            <a:extLst>
              <a:ext uri="{FF2B5EF4-FFF2-40B4-BE49-F238E27FC236}">
                <a16:creationId xmlns:a16="http://schemas.microsoft.com/office/drawing/2014/main" id="{626368E2-6A1D-4BA0-B7EF-0CF38D079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173" y="-2905352"/>
            <a:ext cx="18034000" cy="18034000"/>
          </a:xfrm>
          <a:prstGeom prst="rect">
            <a:avLst/>
          </a:prstGeom>
        </p:spPr>
      </p:pic>
      <p:pic>
        <p:nvPicPr>
          <p:cNvPr id="4" name="Obrázok 3">
            <a:extLst>
              <a:ext uri="{FF2B5EF4-FFF2-40B4-BE49-F238E27FC236}">
                <a16:creationId xmlns:a16="http://schemas.microsoft.com/office/drawing/2014/main" id="{0C4F1E34-BB95-45B4-BCCB-9F79A13A9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989834">
            <a:off x="-9349332" y="-20244615"/>
            <a:ext cx="19490161" cy="19295259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E4A18B4C-9084-4DA2-9B1E-FA3B93E91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372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sz="9600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Magnetick</a:t>
            </a:r>
            <a:r>
              <a:rPr lang="sk-SK" sz="9600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é média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7D3979A-3813-491B-A6D9-00573A72D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0173" y="1880063"/>
            <a:ext cx="5921828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sk-SK" sz="2400" b="1" dirty="0">
                <a:solidFill>
                  <a:schemeClr val="bg2"/>
                </a:solidFill>
                <a:latin typeface="Segoe UI Semilight"/>
                <a:cs typeface="Segoe UI Semilight"/>
              </a:rPr>
              <a:t>Disketa</a:t>
            </a:r>
            <a:r>
              <a:rPr lang="sk-SK" sz="2400" dirty="0">
                <a:solidFill>
                  <a:schemeClr val="bg2"/>
                </a:solidFill>
                <a:latin typeface="Segoe UI Semilight"/>
                <a:cs typeface="Segoe UI Semilight"/>
              </a:rPr>
              <a:t>: Klasická disketa, ktorá sa používala v minulosti na ukladanie malého množstva dát.</a:t>
            </a:r>
          </a:p>
          <a:p>
            <a:r>
              <a:rPr lang="sk-SK" sz="2400" b="1" dirty="0">
                <a:solidFill>
                  <a:schemeClr val="bg2"/>
                </a:solidFill>
                <a:latin typeface="Segoe UI Semilight"/>
                <a:cs typeface="Segoe UI Semilight"/>
              </a:rPr>
              <a:t>Pevný disk</a:t>
            </a:r>
            <a:r>
              <a:rPr lang="sk-SK" sz="2400" dirty="0">
                <a:solidFill>
                  <a:schemeClr val="bg2"/>
                </a:solidFill>
                <a:latin typeface="Segoe UI Semilight"/>
                <a:cs typeface="Segoe UI Semilight"/>
              </a:rPr>
              <a:t>: Moderný pevný disk, ktorý je súčasťou počítača a slúži na ukladanie veľkého množstva dát.</a:t>
            </a:r>
          </a:p>
          <a:p>
            <a:r>
              <a:rPr lang="sk-SK" sz="2400" b="1" dirty="0">
                <a:solidFill>
                  <a:schemeClr val="bg2"/>
                </a:solidFill>
                <a:latin typeface="Segoe UI Semilight"/>
                <a:cs typeface="Segoe UI Semilight"/>
              </a:rPr>
              <a:t>Magneto-optický disk</a:t>
            </a:r>
            <a:r>
              <a:rPr lang="sk-SK" sz="2400" dirty="0">
                <a:solidFill>
                  <a:schemeClr val="bg2"/>
                </a:solidFill>
                <a:latin typeface="Segoe UI Semilight"/>
                <a:cs typeface="Segoe UI Semilight"/>
              </a:rPr>
              <a:t>: Kombinuje magnetické a optické vlastnosti pre ukladanie dát.</a:t>
            </a:r>
          </a:p>
          <a:p>
            <a:r>
              <a:rPr lang="sk-SK" sz="2400" b="1" dirty="0">
                <a:solidFill>
                  <a:schemeClr val="bg2"/>
                </a:solidFill>
                <a:latin typeface="Segoe UI Semilight"/>
                <a:cs typeface="Segoe UI Semilight"/>
              </a:rPr>
              <a:t>Magnetická páska</a:t>
            </a:r>
            <a:r>
              <a:rPr lang="sk-SK" sz="2400" dirty="0">
                <a:solidFill>
                  <a:schemeClr val="bg2"/>
                </a:solidFill>
                <a:latin typeface="Segoe UI Semilight"/>
                <a:cs typeface="Segoe UI Semilight"/>
              </a:rPr>
              <a:t>: Používa sa na zálohovanie a archiváciu veľkého objemu dát.</a:t>
            </a:r>
          </a:p>
          <a:p>
            <a:pPr marL="0" indent="0" rtl="0">
              <a:buNone/>
            </a:pPr>
            <a:endParaRPr lang="sk-SK" dirty="0"/>
          </a:p>
          <a:p>
            <a:pPr marL="0" indent="0">
              <a:buNone/>
            </a:pPr>
            <a:endParaRPr lang="sk-SK" dirty="0"/>
          </a:p>
        </p:txBody>
      </p:sp>
      <p:pic>
        <p:nvPicPr>
          <p:cNvPr id="7" name="Obrázok 6">
            <a:extLst>
              <a:ext uri="{FF2B5EF4-FFF2-40B4-BE49-F238E27FC236}">
                <a16:creationId xmlns:a16="http://schemas.microsoft.com/office/drawing/2014/main" id="{10794575-1CF9-4A07-8C87-5494F4DC40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829" y="1785375"/>
            <a:ext cx="1114172" cy="1106488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0B7701BB-56DE-472B-8576-BE320B784D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152" y="2672822"/>
            <a:ext cx="1226193" cy="1152558"/>
          </a:xfrm>
          <a:prstGeom prst="rect">
            <a:avLst/>
          </a:prstGeom>
        </p:spPr>
      </p:pic>
      <p:pic>
        <p:nvPicPr>
          <p:cNvPr id="15" name="Obrázok 14">
            <a:extLst>
              <a:ext uri="{FF2B5EF4-FFF2-40B4-BE49-F238E27FC236}">
                <a16:creationId xmlns:a16="http://schemas.microsoft.com/office/drawing/2014/main" id="{E2EAF35D-836C-4606-BA79-02E5885682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0" y="3825380"/>
            <a:ext cx="1038704" cy="1087659"/>
          </a:xfrm>
          <a:prstGeom prst="rect">
            <a:avLst/>
          </a:prstGeom>
        </p:spPr>
      </p:pic>
      <p:pic>
        <p:nvPicPr>
          <p:cNvPr id="17" name="Obrázok 16">
            <a:extLst>
              <a:ext uri="{FF2B5EF4-FFF2-40B4-BE49-F238E27FC236}">
                <a16:creationId xmlns:a16="http://schemas.microsoft.com/office/drawing/2014/main" id="{A2E3816F-999C-45C9-A290-FDB5AFCE04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20" y="4917250"/>
            <a:ext cx="2076656" cy="1384437"/>
          </a:xfrm>
          <a:prstGeom prst="rect">
            <a:avLst/>
          </a:prstGeom>
        </p:spPr>
      </p:pic>
      <p:pic>
        <p:nvPicPr>
          <p:cNvPr id="10" name="Obrázok 9">
            <a:extLst>
              <a:ext uri="{FF2B5EF4-FFF2-40B4-BE49-F238E27FC236}">
                <a16:creationId xmlns:a16="http://schemas.microsoft.com/office/drawing/2014/main" id="{48A8B7C8-793A-47AF-910C-9C35B07D11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4808">
            <a:off x="-4393196" y="1875991"/>
            <a:ext cx="1325563" cy="1325563"/>
          </a:xfrm>
          <a:prstGeom prst="rect">
            <a:avLst/>
          </a:prstGeom>
        </p:spPr>
      </p:pic>
      <p:pic>
        <p:nvPicPr>
          <p:cNvPr id="11" name="Obrázok 10">
            <a:extLst>
              <a:ext uri="{FF2B5EF4-FFF2-40B4-BE49-F238E27FC236}">
                <a16:creationId xmlns:a16="http://schemas.microsoft.com/office/drawing/2014/main" id="{88ABA692-2579-4B6F-8799-1440A28F6F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85459">
            <a:off x="-3086348" y="4853976"/>
            <a:ext cx="1181872" cy="1185576"/>
          </a:xfrm>
          <a:prstGeom prst="rect">
            <a:avLst/>
          </a:prstGeom>
        </p:spPr>
      </p:pic>
      <p:pic>
        <p:nvPicPr>
          <p:cNvPr id="12" name="Obrázok 11">
            <a:extLst>
              <a:ext uri="{FF2B5EF4-FFF2-40B4-BE49-F238E27FC236}">
                <a16:creationId xmlns:a16="http://schemas.microsoft.com/office/drawing/2014/main" id="{B103A63F-4358-438F-A291-9A0388C9888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44228" flipH="1">
            <a:off x="-2806696" y="2986551"/>
            <a:ext cx="1300231" cy="1300231"/>
          </a:xfrm>
          <a:prstGeom prst="rect">
            <a:avLst/>
          </a:prstGeom>
        </p:spPr>
      </p:pic>
      <p:sp>
        <p:nvSpPr>
          <p:cNvPr id="13" name="Nadpis 1">
            <a:extLst>
              <a:ext uri="{FF2B5EF4-FFF2-40B4-BE49-F238E27FC236}">
                <a16:creationId xmlns:a16="http://schemas.microsoft.com/office/drawing/2014/main" id="{C38F22A9-E8CA-4E54-A10D-D9672133F55E}"/>
              </a:ext>
            </a:extLst>
          </p:cNvPr>
          <p:cNvSpPr txBox="1">
            <a:spLocks/>
          </p:cNvSpPr>
          <p:nvPr/>
        </p:nvSpPr>
        <p:spPr>
          <a:xfrm rot="405288">
            <a:off x="8772074" y="-1565574"/>
            <a:ext cx="8411026" cy="9485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k-SK" sz="6000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Optické mé</a:t>
            </a:r>
            <a:r>
              <a:rPr lang="sk-SK" sz="6000" dirty="0">
                <a:solidFill>
                  <a:schemeClr val="bg2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</a:t>
            </a: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ia</a:t>
            </a:r>
          </a:p>
        </p:txBody>
      </p:sp>
    </p:spTree>
    <p:extLst>
      <p:ext uri="{BB962C8B-B14F-4D97-AF65-F5344CB8AC3E}">
        <p14:creationId xmlns:p14="http://schemas.microsoft.com/office/powerpoint/2010/main" val="1300829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ok 3">
            <a:extLst>
              <a:ext uri="{FF2B5EF4-FFF2-40B4-BE49-F238E27FC236}">
                <a16:creationId xmlns:a16="http://schemas.microsoft.com/office/drawing/2014/main" id="{1AA1124A-E4A9-4857-8719-E11F84D6F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580573">
            <a:off x="1259118" y="-8651876"/>
            <a:ext cx="18034000" cy="18034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876F4208-5618-409D-990E-70BD097BE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sk-SK" sz="9600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Optické mé</a:t>
            </a:r>
            <a:r>
              <a:rPr lang="sk-SK" sz="9600" dirty="0">
                <a:solidFill>
                  <a:schemeClr val="bg2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</a:t>
            </a:r>
            <a:r>
              <a:rPr lang="sk-SK" sz="9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69D65EC-363E-473F-99B0-611AE8541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2937"/>
            <a:ext cx="7670800" cy="4351338"/>
          </a:xfrm>
        </p:spPr>
        <p:txBody>
          <a:bodyPr/>
          <a:lstStyle/>
          <a:p>
            <a:pPr rtl="0">
              <a:buFont typeface="Arial" panose="020B0604020202020204" pitchFamily="34" charset="0"/>
              <a:buChar char="•"/>
            </a:pPr>
            <a:r>
              <a:rPr lang="sk-SK" b="1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CD (Compact Disc)</a:t>
            </a:r>
            <a:r>
              <a:rPr lang="sk-SK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: Používa sa na ukladanie hudby, programov a dát.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sk-SK" b="1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DVD (Digital Versatile Disc)</a:t>
            </a:r>
            <a:r>
              <a:rPr lang="sk-SK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: Väčšia verzia CD, ktorá umožňuje ukladanie väčšieho množstva dát.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sk-SK" b="1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Blu-Ray</a:t>
            </a:r>
            <a:r>
              <a:rPr lang="sk-SK" dirty="0">
                <a:solidFill>
                  <a:schemeClr val="bg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: Vysokokapacitné optické médium pre HD video a dáta.</a:t>
            </a:r>
          </a:p>
          <a:p>
            <a:endParaRPr lang="sk-SK" dirty="0"/>
          </a:p>
        </p:txBody>
      </p:sp>
      <p:pic>
        <p:nvPicPr>
          <p:cNvPr id="6" name="Obrázok 5">
            <a:extLst>
              <a:ext uri="{FF2B5EF4-FFF2-40B4-BE49-F238E27FC236}">
                <a16:creationId xmlns:a16="http://schemas.microsoft.com/office/drawing/2014/main" id="{2618691B-3FDA-4579-8546-46A6C4CD02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566" y="1690688"/>
            <a:ext cx="1325563" cy="1325563"/>
          </a:xfrm>
          <a:prstGeom prst="rect">
            <a:avLst/>
          </a:prstGeom>
        </p:spPr>
      </p:pic>
      <p:pic>
        <p:nvPicPr>
          <p:cNvPr id="8" name="Obrázok 7">
            <a:extLst>
              <a:ext uri="{FF2B5EF4-FFF2-40B4-BE49-F238E27FC236}">
                <a16:creationId xmlns:a16="http://schemas.microsoft.com/office/drawing/2014/main" id="{305A58F1-C4F8-4457-AC45-89E9C959B6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257" y="3085922"/>
            <a:ext cx="1181872" cy="1185576"/>
          </a:xfrm>
          <a:prstGeom prst="rect">
            <a:avLst/>
          </a:prstGeom>
        </p:spPr>
      </p:pic>
      <p:pic>
        <p:nvPicPr>
          <p:cNvPr id="10" name="Obrázok 9">
            <a:extLst>
              <a:ext uri="{FF2B5EF4-FFF2-40B4-BE49-F238E27FC236}">
                <a16:creationId xmlns:a16="http://schemas.microsoft.com/office/drawing/2014/main" id="{ACE9E98D-4719-4C40-AEE4-08DEF75201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66284" y="4706667"/>
            <a:ext cx="1300231" cy="1300231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CCFB42B1-A0AE-4916-9733-4F94856872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527" y="3614472"/>
            <a:ext cx="1712685" cy="1191743"/>
          </a:xfrm>
          <a:prstGeom prst="rect">
            <a:avLst/>
          </a:prstGeom>
        </p:spPr>
      </p:pic>
      <p:pic>
        <p:nvPicPr>
          <p:cNvPr id="11" name="Obrázok 10">
            <a:extLst>
              <a:ext uri="{FF2B5EF4-FFF2-40B4-BE49-F238E27FC236}">
                <a16:creationId xmlns:a16="http://schemas.microsoft.com/office/drawing/2014/main" id="{35DC18D0-E70B-4F2E-B031-7D32BAD3AA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21295" y="-89102"/>
            <a:ext cx="2511627" cy="1664873"/>
          </a:xfrm>
          <a:prstGeom prst="rect">
            <a:avLst/>
          </a:prstGeom>
        </p:spPr>
      </p:pic>
      <p:sp>
        <p:nvSpPr>
          <p:cNvPr id="12" name="Nadpis 1">
            <a:extLst>
              <a:ext uri="{FF2B5EF4-FFF2-40B4-BE49-F238E27FC236}">
                <a16:creationId xmlns:a16="http://schemas.microsoft.com/office/drawing/2014/main" id="{181581D8-8FF8-4F59-A74B-5468D6EDFBF4}"/>
              </a:ext>
            </a:extLst>
          </p:cNvPr>
          <p:cNvSpPr txBox="1">
            <a:spLocks/>
          </p:cNvSpPr>
          <p:nvPr/>
        </p:nvSpPr>
        <p:spPr>
          <a:xfrm rot="21007621">
            <a:off x="-3299201" y="-23556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k-SK" sz="6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Elektronické médiá</a:t>
            </a:r>
          </a:p>
        </p:txBody>
      </p:sp>
    </p:spTree>
    <p:extLst>
      <p:ext uri="{BB962C8B-B14F-4D97-AF65-F5344CB8AC3E}">
        <p14:creationId xmlns:p14="http://schemas.microsoft.com/office/powerpoint/2010/main" val="41917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12850E5-30B9-4441-B687-7DD633F97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sk-SK" sz="9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Elektronické médiá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794A437B-1180-4878-8638-4D6571A67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61028" cy="4351338"/>
          </a:xfrm>
        </p:spPr>
        <p:txBody>
          <a:bodyPr>
            <a:normAutofit/>
          </a:bodyPr>
          <a:lstStyle/>
          <a:p>
            <a:pPr rtl="0">
              <a:buFont typeface="Arial" panose="020B0604020202020204" pitchFamily="34" charset="0"/>
              <a:buChar char="•"/>
            </a:pPr>
            <a:r>
              <a:rPr lang="sk-SK" sz="36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Flash pamäte</a:t>
            </a:r>
            <a:r>
              <a:rPr lang="sk-SK" sz="3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: Zahrnujú USB kľúče, pamäťové karty (napr. Secure Digital, Memory Stick) a SSD disky.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sk-SK" sz="36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USB disky</a:t>
            </a:r>
            <a:r>
              <a:rPr lang="sk-SK" sz="3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: Externé disky pripojené cez USB port.</a:t>
            </a:r>
          </a:p>
          <a:p>
            <a:pPr rtl="0">
              <a:buFont typeface="Arial" panose="020B0604020202020204" pitchFamily="34" charset="0"/>
              <a:buChar char="•"/>
            </a:pPr>
            <a:endParaRPr lang="sk-SK" sz="3600" b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rtl="0">
              <a:buFont typeface="Arial" panose="020B0604020202020204" pitchFamily="34" charset="0"/>
              <a:buChar char="•"/>
            </a:pPr>
            <a:r>
              <a:rPr lang="sk-SK" sz="36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SSD disky</a:t>
            </a:r>
            <a:r>
              <a:rPr lang="sk-SK" sz="36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: Rýchle a spoľahlivé pevné disky bez pohyblivých častí.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D90B111C-13D6-4088-A9C1-58480EB28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5485" y="3543096"/>
            <a:ext cx="1712685" cy="1191743"/>
          </a:xfrm>
          <a:prstGeom prst="rect">
            <a:avLst/>
          </a:prstGeo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FF48FFAA-1BF9-481D-951C-3D063444F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059" y="5193127"/>
            <a:ext cx="2511627" cy="1664873"/>
          </a:xfrm>
          <a:prstGeom prst="rect">
            <a:avLst/>
          </a:prstGeom>
        </p:spPr>
      </p:pic>
      <p:pic>
        <p:nvPicPr>
          <p:cNvPr id="6" name="Obrázok 5">
            <a:extLst>
              <a:ext uri="{FF2B5EF4-FFF2-40B4-BE49-F238E27FC236}">
                <a16:creationId xmlns:a16="http://schemas.microsoft.com/office/drawing/2014/main" id="{54E54A0C-B3DA-4623-AE7E-B84B44A43F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6514" y="2731857"/>
            <a:ext cx="1999344" cy="1622477"/>
          </a:xfrm>
          <a:prstGeom prst="rect">
            <a:avLst/>
          </a:prstGeom>
        </p:spPr>
      </p:pic>
      <p:pic>
        <p:nvPicPr>
          <p:cNvPr id="8" name="Obrázok 7">
            <a:extLst>
              <a:ext uri="{FF2B5EF4-FFF2-40B4-BE49-F238E27FC236}">
                <a16:creationId xmlns:a16="http://schemas.microsoft.com/office/drawing/2014/main" id="{4B425B87-73A3-480F-820D-7DF050589A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6498" y="3850703"/>
            <a:ext cx="1669143" cy="1340864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4A334C5D-A962-46A1-9B08-DD55B3FA3B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798" y="3276260"/>
            <a:ext cx="1669143" cy="1340864"/>
          </a:xfrm>
          <a:prstGeom prst="rect">
            <a:avLst/>
          </a:prstGeom>
        </p:spPr>
      </p:pic>
      <p:pic>
        <p:nvPicPr>
          <p:cNvPr id="10" name="Obrázok 9">
            <a:extLst>
              <a:ext uri="{FF2B5EF4-FFF2-40B4-BE49-F238E27FC236}">
                <a16:creationId xmlns:a16="http://schemas.microsoft.com/office/drawing/2014/main" id="{B2780943-0F9F-4D3B-81A2-5AAE76BCD1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9198" y="2641666"/>
            <a:ext cx="1669143" cy="1340864"/>
          </a:xfrm>
          <a:prstGeom prst="rect">
            <a:avLst/>
          </a:prstGeom>
        </p:spPr>
      </p:pic>
      <p:pic>
        <p:nvPicPr>
          <p:cNvPr id="11" name="Obrázok 10">
            <a:extLst>
              <a:ext uri="{FF2B5EF4-FFF2-40B4-BE49-F238E27FC236}">
                <a16:creationId xmlns:a16="http://schemas.microsoft.com/office/drawing/2014/main" id="{21A08BE1-E981-4EA5-B5FE-4F5D756AE2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598" y="2061425"/>
            <a:ext cx="1669143" cy="1340864"/>
          </a:xfrm>
          <a:prstGeom prst="rect">
            <a:avLst/>
          </a:prstGeom>
        </p:spPr>
      </p:pic>
      <p:pic>
        <p:nvPicPr>
          <p:cNvPr id="12" name="Obrázok 11">
            <a:extLst>
              <a:ext uri="{FF2B5EF4-FFF2-40B4-BE49-F238E27FC236}">
                <a16:creationId xmlns:a16="http://schemas.microsoft.com/office/drawing/2014/main" id="{04522164-541A-4C68-A110-B9A9C232EC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9998" y="1579679"/>
            <a:ext cx="1669143" cy="1340864"/>
          </a:xfrm>
          <a:prstGeom prst="rect">
            <a:avLst/>
          </a:prstGeom>
        </p:spPr>
      </p:pic>
      <p:pic>
        <p:nvPicPr>
          <p:cNvPr id="13" name="Obrázok 12">
            <a:extLst>
              <a:ext uri="{FF2B5EF4-FFF2-40B4-BE49-F238E27FC236}">
                <a16:creationId xmlns:a16="http://schemas.microsoft.com/office/drawing/2014/main" id="{9816738C-F615-4015-9C2D-66449994A0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9999" y="1097933"/>
            <a:ext cx="1669143" cy="1340864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D02432FF-44BD-410F-A7BE-EAF617BF1AAD}"/>
              </a:ext>
            </a:extLst>
          </p:cNvPr>
          <p:cNvSpPr txBox="1">
            <a:spLocks/>
          </p:cNvSpPr>
          <p:nvPr/>
        </p:nvSpPr>
        <p:spPr>
          <a:xfrm rot="21051564">
            <a:off x="-408636" y="-24683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>
                <a:latin typeface="Segoe UI Semilight" panose="020B0402040204020203" pitchFamily="34" charset="0"/>
                <a:cs typeface="Segoe UI Semilight" panose="020B0402040204020203" pitchFamily="34" charset="0"/>
              </a:rPr>
              <a:t>Neelektronické dátové nosiče </a:t>
            </a:r>
            <a:endParaRPr lang="en-US" sz="6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2345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brázok 14">
            <a:extLst>
              <a:ext uri="{FF2B5EF4-FFF2-40B4-BE49-F238E27FC236}">
                <a16:creationId xmlns:a16="http://schemas.microsoft.com/office/drawing/2014/main" id="{A97FE58E-6A57-4322-B252-2FDDCCAE8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6" y="5507092"/>
            <a:ext cx="1999344" cy="1622477"/>
          </a:xfrm>
          <a:prstGeom prst="rect">
            <a:avLst/>
          </a:prstGeom>
        </p:spPr>
      </p:pic>
      <p:pic>
        <p:nvPicPr>
          <p:cNvPr id="11" name="Obrázok 10">
            <a:extLst>
              <a:ext uri="{FF2B5EF4-FFF2-40B4-BE49-F238E27FC236}">
                <a16:creationId xmlns:a16="http://schemas.microsoft.com/office/drawing/2014/main" id="{7514C827-DC26-4A47-8D13-8E77592C9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0268" y="6181770"/>
            <a:ext cx="1669143" cy="1340864"/>
          </a:xfrm>
          <a:prstGeom prst="rect">
            <a:avLst/>
          </a:prstGeom>
        </p:spPr>
      </p:pic>
      <p:pic>
        <p:nvPicPr>
          <p:cNvPr id="10" name="Obrázok 9">
            <a:extLst>
              <a:ext uri="{FF2B5EF4-FFF2-40B4-BE49-F238E27FC236}">
                <a16:creationId xmlns:a16="http://schemas.microsoft.com/office/drawing/2014/main" id="{47B97D8C-A575-4C2C-AD7F-79B9FE0617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7568" y="5607327"/>
            <a:ext cx="1669143" cy="1340864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ACC8E602-1E7F-4CC6-BE01-858C59982D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968" y="4972733"/>
            <a:ext cx="1669143" cy="1340864"/>
          </a:xfrm>
          <a:prstGeom prst="rect">
            <a:avLst/>
          </a:prstGeom>
        </p:spPr>
      </p:pic>
      <p:pic>
        <p:nvPicPr>
          <p:cNvPr id="8" name="Obrázok 7">
            <a:extLst>
              <a:ext uri="{FF2B5EF4-FFF2-40B4-BE49-F238E27FC236}">
                <a16:creationId xmlns:a16="http://schemas.microsoft.com/office/drawing/2014/main" id="{0D2AB5E0-C3B6-4F7F-8110-3B413CA1DE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368" y="4392492"/>
            <a:ext cx="1669143" cy="1340864"/>
          </a:xfrm>
          <a:prstGeom prst="rect">
            <a:avLst/>
          </a:prstGeo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27DE4CFE-359D-4EF0-B066-27BB9B78D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3768" y="3910746"/>
            <a:ext cx="1669143" cy="13408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DDF120-BD8B-52C1-7EC5-732C25FAE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Neelektronické dátové nosiče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C73CE-DD79-C2F2-85EE-102CF58C3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2258"/>
            <a:ext cx="9987455" cy="4895741"/>
          </a:xfrm>
        </p:spPr>
        <p:txBody>
          <a:bodyPr>
            <a:normAutofit/>
          </a:bodyPr>
          <a:lstStyle/>
          <a:p>
            <a:r>
              <a:rPr lang="sk-SK" sz="3200" b="0" i="0" dirty="0"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Tieto média sú v dnešnej dobe často nahradené elektronickými médiami, ktoré umožňujú efektívnejšie a flexibilnejšie spracovanie a uchovávanie dát.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lvl="1"/>
            <a:r>
              <a:rPr lang="en-US" sz="3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Papier: </a:t>
            </a:r>
            <a:r>
              <a:rPr lang="en-US" sz="3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Aj papier môže slúžiť ako nosič informácií, napríklad pri písaní alebo kreslení. </a:t>
            </a:r>
          </a:p>
          <a:p>
            <a:pPr lvl="1"/>
            <a:endParaRPr lang="sk-SK" sz="3200" b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lvl="1"/>
            <a:r>
              <a:rPr lang="en-US" sz="3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Fotopapier: </a:t>
            </a:r>
            <a:r>
              <a:rPr lang="en-US" sz="3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Používa sa na tlač fotografií.</a:t>
            </a:r>
          </a:p>
          <a:p>
            <a:pPr lvl="1"/>
            <a:endParaRPr lang="sk-SK" sz="3200" b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lvl="1"/>
            <a:r>
              <a:rPr lang="en-US" sz="3200" b="1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Tabuľa:</a:t>
            </a:r>
            <a:r>
              <a:rPr lang="en-US" sz="3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F</a:t>
            </a:r>
            <a:r>
              <a:rPr lang="en-US" sz="32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yzická tabuľa na písanie a kreslenie. </a:t>
            </a:r>
            <a:endParaRPr lang="sk-SK" sz="32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6" name="Obrázok 5">
            <a:extLst>
              <a:ext uri="{FF2B5EF4-FFF2-40B4-BE49-F238E27FC236}">
                <a16:creationId xmlns:a16="http://schemas.microsoft.com/office/drawing/2014/main" id="{0333E628-5AC3-4422-A6BD-495EB84773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3769" y="3429000"/>
            <a:ext cx="1669143" cy="134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472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A2ED0A-1993-45D7-8BD7-C6507776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 sz="8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Typy pamäte podľa funkcií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9F0767A-9612-4151-AFAD-21C1DAE3D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141537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Registrová pamäť</a:t>
            </a:r>
          </a:p>
          <a:p>
            <a:pPr marL="514350" indent="-514350">
              <a:buFont typeface="+mj-lt"/>
              <a:buAutoNum type="arabicPeriod"/>
            </a:pP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Vyrovnávacia pamäť</a:t>
            </a:r>
          </a:p>
          <a:p>
            <a:pPr marL="514350" indent="-514350">
              <a:buFont typeface="+mj-lt"/>
              <a:buAutoNum type="arabicPeriod"/>
            </a:pP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Operačná pamäť</a:t>
            </a:r>
          </a:p>
          <a:p>
            <a:pPr marL="514350" indent="-514350">
              <a:buFont typeface="+mj-lt"/>
              <a:buAutoNum type="arabicPeriod"/>
            </a:pP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Permanentná pamäť</a:t>
            </a:r>
            <a:endParaRPr lang="sk-SK" sz="36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4" name="Obrázok 3">
            <a:extLst>
              <a:ext uri="{FF2B5EF4-FFF2-40B4-BE49-F238E27FC236}">
                <a16:creationId xmlns:a16="http://schemas.microsoft.com/office/drawing/2014/main" id="{DC0C10AC-27D2-4386-95D6-6AC015DEB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52558" y="-2912116"/>
            <a:ext cx="4410824" cy="231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7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5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9F7AB48-E24F-4E9B-893E-C04BE2B79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Registrová pamäť</a:t>
            </a:r>
            <a:b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sk-SK" sz="6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(Register)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0F896906-3D45-4398-86B7-5F86C03FB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3414" y="2015413"/>
            <a:ext cx="9651982" cy="4351338"/>
          </a:xfrm>
        </p:spPr>
        <p:txBody>
          <a:bodyPr>
            <a:normAutofit fontScale="92500" lnSpcReduction="10000"/>
          </a:bodyPr>
          <a:lstStyle/>
          <a:p>
            <a: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Nachádza sa priamo v procesore.</a:t>
            </a:r>
          </a:p>
          <a:p>
            <a: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Veľmi rýchly prenos a ukladanie dát.</a:t>
            </a:r>
          </a:p>
          <a:p>
            <a: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Kapacita je obmedzená.</a:t>
            </a:r>
          </a:p>
          <a:p>
            <a:r>
              <a:rPr lang="sk-SK" sz="5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Slúži na uchovanie aktuálnych hodnôt a medzi operácií.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F74C50B5-D362-4631-8ED9-7FE4CBA33D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192" y="-130816"/>
            <a:ext cx="4410824" cy="2317443"/>
          </a:xfrm>
          <a:prstGeom prst="rect">
            <a:avLst/>
          </a:prstGeom>
        </p:spPr>
      </p:pic>
      <p:pic>
        <p:nvPicPr>
          <p:cNvPr id="6" name="Obrázok 5">
            <a:extLst>
              <a:ext uri="{FF2B5EF4-FFF2-40B4-BE49-F238E27FC236}">
                <a16:creationId xmlns:a16="http://schemas.microsoft.com/office/drawing/2014/main" id="{36BE3F20-C8C1-4930-B9FA-71278D9A3F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43650" y="-3702691"/>
            <a:ext cx="634365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40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506</Words>
  <Application>Microsoft Office PowerPoint</Application>
  <PresentationFormat>Širokouhlá</PresentationFormat>
  <Paragraphs>75</Paragraphs>
  <Slides>14</Slides>
  <Notes>4</Notes>
  <HiddenSlides>0</HiddenSlides>
  <MMClips>0</MMClips>
  <ScaleCrop>false</ScaleCrop>
  <HeadingPairs>
    <vt:vector size="4" baseType="variant">
      <vt:variant>
        <vt:lpstr>Motív</vt:lpstr>
      </vt:variant>
      <vt:variant>
        <vt:i4>1</vt:i4>
      </vt:variant>
      <vt:variant>
        <vt:lpstr>Nadpisy snímok</vt:lpstr>
      </vt:variant>
      <vt:variant>
        <vt:i4>14</vt:i4>
      </vt:variant>
    </vt:vector>
  </HeadingPairs>
  <TitlesOfParts>
    <vt:vector size="15" baseType="lpstr">
      <vt:lpstr>Motív Office</vt:lpstr>
      <vt:lpstr>Pamäťové Média</vt:lpstr>
      <vt:lpstr>Pamäťové Média</vt:lpstr>
      <vt:lpstr>Rozdelenie</vt:lpstr>
      <vt:lpstr>Magnetické média</vt:lpstr>
      <vt:lpstr>Optické média</vt:lpstr>
      <vt:lpstr>Elektronické médiá</vt:lpstr>
      <vt:lpstr>Neelektronické dátové nosiče </vt:lpstr>
      <vt:lpstr>Typy pamäte podľa funkcií</vt:lpstr>
      <vt:lpstr>Registrová pamäť  (Register)</vt:lpstr>
      <vt:lpstr>Vyrovnávacia pamäť  (Cache)</vt:lpstr>
      <vt:lpstr>Operačná pamäť  (Ram)</vt:lpstr>
      <vt:lpstr>Permanentná pamäť  (Rom)</vt:lpstr>
      <vt:lpstr>Zdroje</vt:lpstr>
      <vt:lpstr>Ďakujeme za pozornosť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Pamäťové Média</dc:title>
  <dc:creator>Samuel Čaniga</dc:creator>
  <cp:lastModifiedBy>Samuel Čaniga</cp:lastModifiedBy>
  <cp:revision>28</cp:revision>
  <dcterms:created xsi:type="dcterms:W3CDTF">2024-02-26T09:09:44Z</dcterms:created>
  <dcterms:modified xsi:type="dcterms:W3CDTF">2024-04-22T08:23:17Z</dcterms:modified>
</cp:coreProperties>
</file>

<file path=docProps/thumbnail.jpeg>
</file>